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77" r:id="rId6"/>
    <p:sldId id="278" r:id="rId7"/>
    <p:sldId id="296" r:id="rId8"/>
    <p:sldId id="280" r:id="rId9"/>
    <p:sldId id="310" r:id="rId10"/>
    <p:sldId id="311" r:id="rId11"/>
    <p:sldId id="312" r:id="rId12"/>
    <p:sldId id="293" r:id="rId13"/>
    <p:sldId id="313" r:id="rId14"/>
    <p:sldId id="294" r:id="rId15"/>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BCBEC0"/>
    <a:srgbClr val="E6E7E8"/>
    <a:srgbClr val="006325"/>
    <a:srgbClr val="FFD45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00" y="-12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06/06/2019</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B59475FA-141D-4A59-BBF9-BE44D84EF8AA}" type="slidenum">
              <a:rPr lang="en-US" smtClean="0"/>
              <a:pPr/>
              <a:t>1</a:t>
            </a:fld>
            <a:endParaRPr 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dirty="0"/>
          </a:p>
          <a:p>
            <a:pPr eaLnBrk="1" hangingPunct="1"/>
            <a:endParaRPr lang="en-US" dirty="0"/>
          </a:p>
          <a:p>
            <a:pPr eaLnBrk="1" hangingPunct="1"/>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a:p>
          <a:p>
            <a:pPr marL="228943" indent="-228943">
              <a:buFont typeface="Arial" pitchFamily="34" charset="0"/>
              <a:buChar char="•"/>
            </a:pPr>
            <a:endParaRPr lang="en-US" dirty="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a:p>
          <a:p>
            <a:pPr marL="228943" indent="-228943">
              <a:buFont typeface="Arial" pitchFamily="34" charset="0"/>
              <a:buChar char="•"/>
            </a:pPr>
            <a:endParaRPr lang="en-US" dirty="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392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7"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304800" y="4800600"/>
            <a:ext cx="8534400" cy="954107"/>
          </a:xfrm>
          <a:prstGeom prst="rect">
            <a:avLst/>
          </a:prstGeom>
          <a:noFill/>
          <a:ln w="9525">
            <a:noFill/>
            <a:miter lim="800000"/>
            <a:headEnd/>
            <a:tailEnd/>
          </a:ln>
        </p:spPr>
        <p:txBody>
          <a:bodyPr wrap="square">
            <a:spAutoFit/>
          </a:bodyPr>
          <a:lstStyle/>
          <a:p>
            <a:pPr algn="ctr"/>
            <a:r>
              <a:rPr lang="en-US" sz="2800" b="1" dirty="0"/>
              <a:t>Administrative Permit Case Number WADMIN19-0009 Classical Tahoe</a:t>
            </a:r>
            <a:endParaRPr lang="en-US" sz="1200" b="1" dirty="0">
              <a:solidFill>
                <a:srgbClr val="D81F2A"/>
              </a:solidFill>
            </a:endParaRPr>
          </a:p>
        </p:txBody>
      </p:sp>
      <p:sp>
        <p:nvSpPr>
          <p:cNvPr id="5125" name="Text Box 5"/>
          <p:cNvSpPr txBox="1">
            <a:spLocks noChangeArrowheads="1"/>
          </p:cNvSpPr>
          <p:nvPr/>
        </p:nvSpPr>
        <p:spPr bwMode="auto">
          <a:xfrm>
            <a:off x="1101965" y="0"/>
            <a:ext cx="7924799" cy="1077218"/>
          </a:xfrm>
          <a:prstGeom prst="rect">
            <a:avLst/>
          </a:prstGeom>
          <a:noFill/>
          <a:ln w="9525">
            <a:noFill/>
            <a:miter lim="800000"/>
            <a:headEnd/>
            <a:tailEnd/>
          </a:ln>
        </p:spPr>
        <p:txBody>
          <a:bodyPr wrap="square">
            <a:spAutoFit/>
          </a:bodyPr>
          <a:lstStyle/>
          <a:p>
            <a:pPr algn="ctr">
              <a:spcBef>
                <a:spcPct val="50000"/>
              </a:spcBef>
            </a:pPr>
            <a:r>
              <a:rPr lang="en-US" sz="3200" b="1" dirty="0">
                <a:solidFill>
                  <a:schemeClr val="bg1"/>
                </a:solidFill>
              </a:rPr>
              <a:t>Washoe County Board of Adjustment</a:t>
            </a:r>
          </a:p>
          <a:p>
            <a:pPr algn="ctr"/>
            <a:r>
              <a:rPr lang="en-US" sz="3200" b="1" dirty="0">
                <a:solidFill>
                  <a:schemeClr val="bg1"/>
                </a:solidFill>
              </a:rPr>
              <a:t>June 6, </a:t>
            </a:r>
            <a:r>
              <a:rPr lang="en-US" sz="3200" b="1" dirty="0" smtClean="0">
                <a:solidFill>
                  <a:schemeClr val="bg1"/>
                </a:solidFill>
              </a:rPr>
              <a:t>2019</a:t>
            </a:r>
            <a:endParaRPr lang="en-US" sz="3200" b="1" dirty="0">
              <a:solidFill>
                <a:schemeClr val="bg1"/>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0" y="1143000"/>
            <a:ext cx="488315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8058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19200" y="76200"/>
            <a:ext cx="6096000" cy="792162"/>
          </a:xfrm>
        </p:spPr>
        <p:txBody>
          <a:bodyPr/>
          <a:lstStyle/>
          <a:p>
            <a:r>
              <a:rPr lang="en-US" sz="4800" dirty="0">
                <a:solidFill>
                  <a:schemeClr val="bg1"/>
                </a:solidFill>
              </a:rPr>
              <a:t>Case Description</a:t>
            </a:r>
            <a:endParaRPr lang="en-US" sz="4800" dirty="0">
              <a:solidFill>
                <a:schemeClr val="bg1"/>
              </a:solidFill>
              <a:latin typeface="+mn-lt"/>
              <a:ea typeface="+mn-ea"/>
              <a:cs typeface="+mn-cs"/>
            </a:endParaRPr>
          </a:p>
        </p:txBody>
      </p:sp>
      <p:sp>
        <p:nvSpPr>
          <p:cNvPr id="2" name="TextBox 1"/>
          <p:cNvSpPr txBox="1"/>
          <p:nvPr/>
        </p:nvSpPr>
        <p:spPr>
          <a:xfrm>
            <a:off x="304800" y="1219200"/>
            <a:ext cx="8458200" cy="369332"/>
          </a:xfrm>
          <a:prstGeom prst="rect">
            <a:avLst/>
          </a:prstGeom>
          <a:noFill/>
        </p:spPr>
        <p:txBody>
          <a:bodyPr wrap="square" rtlCol="0">
            <a:spAutoFit/>
          </a:bodyPr>
          <a:lstStyle/>
          <a:p>
            <a:endParaRPr lang="en-US" dirty="0"/>
          </a:p>
        </p:txBody>
      </p:sp>
      <p:sp>
        <p:nvSpPr>
          <p:cNvPr id="3" name="TextBox 2"/>
          <p:cNvSpPr txBox="1"/>
          <p:nvPr/>
        </p:nvSpPr>
        <p:spPr>
          <a:xfrm>
            <a:off x="38100" y="1981200"/>
            <a:ext cx="89916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To approve an Administrative Permit and outdoor community event business license application, and associated license conditions for Classical Tahoe, an outdoor concert event.</a:t>
            </a:r>
          </a:p>
          <a:p>
            <a:pPr marL="342900" indent="-342900" algn="just">
              <a:buFont typeface="Arial" panose="020B0604020202020204" pitchFamily="34" charset="0"/>
              <a:buChar char="•"/>
            </a:pPr>
            <a:r>
              <a:rPr lang="en-US" sz="2000" dirty="0"/>
              <a:t>Held at the Sierra Nevada College in Incline Village, Nevada.</a:t>
            </a:r>
          </a:p>
          <a:p>
            <a:pPr marL="342900" indent="-342900" algn="just">
              <a:buFont typeface="Arial" panose="020B0604020202020204" pitchFamily="34" charset="0"/>
              <a:buChar char="•"/>
            </a:pPr>
            <a:r>
              <a:rPr lang="en-US" sz="2000" dirty="0"/>
              <a:t>July 25, 26, 27, 28, 30, 31.</a:t>
            </a:r>
          </a:p>
          <a:p>
            <a:pPr marL="342900" indent="-342900" algn="just">
              <a:buFont typeface="Arial" panose="020B0604020202020204" pitchFamily="34" charset="0"/>
              <a:buChar char="•"/>
            </a:pPr>
            <a:r>
              <a:rPr lang="en-US" sz="2000" dirty="0"/>
              <a:t>August 2, 3, 4, 6, 7, 9, 10, and 11.  </a:t>
            </a:r>
            <a:r>
              <a:rPr lang="en-US" sz="2000" dirty="0" smtClean="0"/>
              <a:t> </a:t>
            </a:r>
            <a:endParaRPr lang="en-US" sz="2000" dirty="0"/>
          </a:p>
          <a:p>
            <a:pPr marL="342900" indent="-342900" algn="just">
              <a:buFont typeface="Arial" panose="020B0604020202020204" pitchFamily="34" charset="0"/>
              <a:buChar char="•"/>
            </a:pPr>
            <a:r>
              <a:rPr lang="en-US" sz="2000" dirty="0"/>
              <a:t>Supplemental Movie Night will be held on August 4, </a:t>
            </a:r>
            <a:r>
              <a:rPr lang="en-US" sz="2000" dirty="0" smtClean="0"/>
              <a:t>2019</a:t>
            </a:r>
            <a:endParaRPr lang="en-US" sz="2000" dirty="0"/>
          </a:p>
        </p:txBody>
      </p:sp>
    </p:spTree>
    <p:extLst>
      <p:ext uri="{BB962C8B-B14F-4D97-AF65-F5344CB8AC3E}">
        <p14:creationId xmlns:p14="http://schemas.microsoft.com/office/powerpoint/2010/main" val="2269562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09600" y="1143000"/>
            <a:ext cx="3581400" cy="792162"/>
          </a:xfrm>
        </p:spPr>
        <p:txBody>
          <a:bodyPr/>
          <a:lstStyle/>
          <a:p>
            <a:pPr algn="l" eaLnBrk="1" hangingPunct="1"/>
            <a:r>
              <a:rPr lang="en-US" sz="4800" dirty="0">
                <a:solidFill>
                  <a:schemeClr val="tx1"/>
                </a:solidFill>
                <a:latin typeface="+mn-lt"/>
                <a:ea typeface="+mn-ea"/>
                <a:cs typeface="+mn-cs"/>
              </a:rPr>
              <a:t>Vicinity</a:t>
            </a:r>
            <a:br>
              <a:rPr lang="en-US" sz="4800" dirty="0">
                <a:solidFill>
                  <a:schemeClr val="tx1"/>
                </a:solidFill>
                <a:latin typeface="+mn-lt"/>
                <a:ea typeface="+mn-ea"/>
                <a:cs typeface="+mn-cs"/>
              </a:rPr>
            </a:br>
            <a:r>
              <a:rPr lang="en-US" sz="4800" dirty="0">
                <a:solidFill>
                  <a:schemeClr val="tx1"/>
                </a:solidFill>
                <a:latin typeface="+mn-lt"/>
                <a:ea typeface="+mn-ea"/>
                <a:cs typeface="+mn-cs"/>
              </a:rPr>
              <a:t> Map</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3352800" y="228600"/>
            <a:ext cx="5486400" cy="6096000"/>
          </a:xfrm>
          <a:prstGeom prst="rect">
            <a:avLst/>
          </a:prstGeom>
        </p:spPr>
      </p:pic>
    </p:spTree>
    <p:extLst>
      <p:ext uri="{BB962C8B-B14F-4D97-AF65-F5344CB8AC3E}">
        <p14:creationId xmlns:p14="http://schemas.microsoft.com/office/powerpoint/2010/main" val="2768099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990600"/>
            <a:ext cx="3960813" cy="838200"/>
          </a:xfrm>
        </p:spPr>
        <p:txBody>
          <a:bodyPr/>
          <a:lstStyle/>
          <a:p>
            <a:pPr algn="l"/>
            <a:r>
              <a:rPr lang="en-US" sz="4800" dirty="0">
                <a:solidFill>
                  <a:schemeClr val="tx1"/>
                </a:solidFill>
                <a:latin typeface="+mn-lt"/>
                <a:ea typeface="+mn-ea"/>
                <a:cs typeface="+mn-cs"/>
              </a:rPr>
              <a:t>Site </a:t>
            </a:r>
            <a:br>
              <a:rPr lang="en-US" sz="4800" dirty="0">
                <a:solidFill>
                  <a:schemeClr val="tx1"/>
                </a:solidFill>
                <a:latin typeface="+mn-lt"/>
                <a:ea typeface="+mn-ea"/>
                <a:cs typeface="+mn-cs"/>
              </a:rPr>
            </a:br>
            <a:r>
              <a:rPr lang="en-US" sz="4800" dirty="0">
                <a:solidFill>
                  <a:schemeClr val="tx1"/>
                </a:solidFill>
                <a:latin typeface="+mn-lt"/>
                <a:ea typeface="+mn-ea"/>
                <a:cs typeface="+mn-cs"/>
              </a:rPr>
              <a:t>Plan</a:t>
            </a:r>
          </a:p>
        </p:txBody>
      </p:sp>
      <p:sp>
        <p:nvSpPr>
          <p:cNvPr id="3" name="Content Placeholder 2"/>
          <p:cNvSpPr>
            <a:spLocks noGrp="1"/>
          </p:cNvSpPr>
          <p:nvPr>
            <p:ph idx="1"/>
          </p:nvPr>
        </p:nvSpPr>
        <p:spPr>
          <a:xfrm>
            <a:off x="1141413" y="1601788"/>
            <a:ext cx="7772400" cy="4114800"/>
          </a:xfrm>
        </p:spPr>
        <p:txBody>
          <a:bodyPr/>
          <a:lstStyle/>
          <a:p>
            <a:pPr marL="0" indent="0">
              <a:buNone/>
            </a:pPr>
            <a:endParaRPr lang="en-US" dirty="0"/>
          </a:p>
          <a:p>
            <a:pPr marL="0" indent="0">
              <a:buNone/>
            </a:pP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152398"/>
            <a:ext cx="4946648" cy="6575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1466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76200"/>
            <a:ext cx="5029200" cy="792162"/>
          </a:xfrm>
        </p:spPr>
        <p:txBody>
          <a:bodyPr/>
          <a:lstStyle/>
          <a:p>
            <a:r>
              <a:rPr lang="en-US" sz="4800" dirty="0">
                <a:solidFill>
                  <a:schemeClr val="bg1"/>
                </a:solidFill>
                <a:latin typeface="+mn-lt"/>
                <a:ea typeface="+mn-ea"/>
                <a:cs typeface="+mn-cs"/>
              </a:rPr>
              <a:t>Background</a:t>
            </a:r>
          </a:p>
        </p:txBody>
      </p:sp>
      <p:sp>
        <p:nvSpPr>
          <p:cNvPr id="3" name="TextBox 2"/>
          <p:cNvSpPr txBox="1"/>
          <p:nvPr/>
        </p:nvSpPr>
        <p:spPr>
          <a:xfrm>
            <a:off x="76200" y="914400"/>
            <a:ext cx="8991600" cy="4893647"/>
          </a:xfrm>
          <a:prstGeom prst="rect">
            <a:avLst/>
          </a:prstGeom>
          <a:noFill/>
        </p:spPr>
        <p:txBody>
          <a:bodyPr wrap="square" rtlCol="0">
            <a:spAutoFit/>
          </a:bodyPr>
          <a:lstStyle/>
          <a:p>
            <a:pPr marL="285750" indent="-285750">
              <a:buFont typeface="Arial" panose="020B0604020202020204" pitchFamily="34" charset="0"/>
              <a:buChar char="•"/>
            </a:pPr>
            <a:r>
              <a:rPr lang="en-US" sz="2800" dirty="0"/>
              <a:t>Concerts will be held between the hours of 5:00 p.m. and 9:00 p.m. </a:t>
            </a:r>
          </a:p>
          <a:p>
            <a:pPr marL="285750" indent="-285750">
              <a:buFont typeface="Arial" panose="020B0604020202020204" pitchFamily="34" charset="0"/>
              <a:buChar char="•"/>
            </a:pPr>
            <a:r>
              <a:rPr lang="en-US" sz="2800" dirty="0"/>
              <a:t>Unamplified classical music located within a portable tent erected on the College campus</a:t>
            </a:r>
          </a:p>
          <a:p>
            <a:pPr marL="285750" indent="-285750">
              <a:buFont typeface="Arial" panose="020B0604020202020204" pitchFamily="34" charset="0"/>
              <a:buChar char="•"/>
            </a:pPr>
            <a:r>
              <a:rPr lang="en-US" sz="2800" dirty="0"/>
              <a:t>Participant and spectator parking will be within the College campus with additional off-site (overflow) parking at the Incline Village General Improvement District (IVGID) Recreation Facility</a:t>
            </a:r>
          </a:p>
          <a:p>
            <a:pPr marL="285750" indent="-285750">
              <a:buFont typeface="Arial" panose="020B0604020202020204" pitchFamily="34" charset="0"/>
              <a:buChar char="•"/>
            </a:pPr>
            <a:r>
              <a:rPr lang="en-US" sz="2800" dirty="0"/>
              <a:t>Movie Nights on August 4, between the hours of 7:30 p.m. and 10:00 p.m.</a:t>
            </a:r>
          </a:p>
          <a:p>
            <a:endParaRPr lang="en-US" sz="3200" dirty="0"/>
          </a:p>
        </p:txBody>
      </p:sp>
    </p:spTree>
    <p:extLst>
      <p:ext uri="{BB962C8B-B14F-4D97-AF65-F5344CB8AC3E}">
        <p14:creationId xmlns:p14="http://schemas.microsoft.com/office/powerpoint/2010/main" val="189298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DC426270-0BFF-4555-A349-A54DCB96B721}"/>
              </a:ext>
            </a:extLst>
          </p:cNvPr>
          <p:cNvSpPr>
            <a:spLocks noGrp="1"/>
          </p:cNvSpPr>
          <p:nvPr>
            <p:ph idx="1"/>
          </p:nvPr>
        </p:nvSpPr>
        <p:spPr/>
        <p:txBody>
          <a:bodyPr>
            <a:normAutofit lnSpcReduction="10000"/>
          </a:bodyPr>
          <a:lstStyle/>
          <a:p>
            <a:pPr marL="285750" indent="-285750">
              <a:buFont typeface="Arial" panose="020B0604020202020204" pitchFamily="34" charset="0"/>
              <a:buChar char="•"/>
            </a:pPr>
            <a:r>
              <a:rPr lang="en-US" dirty="0"/>
              <a:t>Incline Spirits, Sunshine Deli and SNC Catering will provide food and beverage service for the event</a:t>
            </a:r>
          </a:p>
          <a:p>
            <a:pPr marL="285750" indent="-285750">
              <a:buFont typeface="Arial" panose="020B0604020202020204" pitchFamily="34" charset="0"/>
              <a:buChar char="•"/>
            </a:pPr>
            <a:r>
              <a:rPr lang="en-US" dirty="0"/>
              <a:t>Waste Management has been contracted out, and IVGID provides Classical Tahoe with two lockable trash containers</a:t>
            </a:r>
          </a:p>
          <a:p>
            <a:pPr marL="285750" indent="-285750">
              <a:buFont typeface="Arial" panose="020B0604020202020204" pitchFamily="34" charset="0"/>
              <a:buChar char="•"/>
            </a:pPr>
            <a:r>
              <a:rPr lang="en-US" dirty="0"/>
              <a:t>Restroom facilities located within the campus buildings</a:t>
            </a:r>
          </a:p>
          <a:p>
            <a:endParaRPr lang="en-US" dirty="0"/>
          </a:p>
        </p:txBody>
      </p:sp>
      <p:sp>
        <p:nvSpPr>
          <p:cNvPr id="3" name="Title 2">
            <a:extLst>
              <a:ext uri="{FF2B5EF4-FFF2-40B4-BE49-F238E27FC236}">
                <a16:creationId xmlns:a16="http://schemas.microsoft.com/office/drawing/2014/main" xmlns="" id="{6AC724B4-09B7-4218-89B5-67FCF8F49F95}"/>
              </a:ext>
            </a:extLst>
          </p:cNvPr>
          <p:cNvSpPr>
            <a:spLocks noGrp="1"/>
          </p:cNvSpPr>
          <p:nvPr>
            <p:ph type="title"/>
          </p:nvPr>
        </p:nvSpPr>
        <p:spPr/>
        <p:txBody>
          <a:bodyPr/>
          <a:lstStyle/>
          <a:p>
            <a:r>
              <a:rPr lang="en-US" dirty="0">
                <a:solidFill>
                  <a:schemeClr val="bg1"/>
                </a:solidFill>
              </a:rPr>
              <a:t>Background</a:t>
            </a:r>
            <a:endParaRPr lang="en-US" dirty="0"/>
          </a:p>
        </p:txBody>
      </p:sp>
    </p:spTree>
    <p:extLst>
      <p:ext uri="{BB962C8B-B14F-4D97-AF65-F5344CB8AC3E}">
        <p14:creationId xmlns:p14="http://schemas.microsoft.com/office/powerpoint/2010/main" val="364208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71600" y="76200"/>
            <a:ext cx="5105400" cy="6606989"/>
          </a:xfrm>
        </p:spPr>
      </p:pic>
      <p:sp>
        <p:nvSpPr>
          <p:cNvPr id="3" name="Title 2"/>
          <p:cNvSpPr>
            <a:spLocks noGrp="1"/>
          </p:cNvSpPr>
          <p:nvPr>
            <p:ph type="title"/>
          </p:nvPr>
        </p:nvSpPr>
        <p:spPr/>
        <p:txBody>
          <a:bodyPr/>
          <a:lstStyle/>
          <a:p>
            <a:r>
              <a:rPr lang="en-US" dirty="0" smtClean="0"/>
              <a:t>                                            Notice</a:t>
            </a:r>
            <a:endParaRPr lang="en-US" dirty="0"/>
          </a:p>
        </p:txBody>
      </p:sp>
    </p:spTree>
    <p:extLst>
      <p:ext uri="{BB962C8B-B14F-4D97-AF65-F5344CB8AC3E}">
        <p14:creationId xmlns:p14="http://schemas.microsoft.com/office/powerpoint/2010/main" val="228973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1236663" y="76200"/>
            <a:ext cx="7742238" cy="684212"/>
          </a:xfrm>
        </p:spPr>
        <p:txBody>
          <a:bodyPr/>
          <a:lstStyle/>
          <a:p>
            <a:r>
              <a:rPr lang="en-US" dirty="0">
                <a:solidFill>
                  <a:schemeClr val="bg1"/>
                </a:solidFill>
                <a:latin typeface="+mn-lt"/>
                <a:ea typeface="+mn-ea"/>
                <a:cs typeface="+mn-cs"/>
              </a:rPr>
              <a:t>Recommendation</a:t>
            </a:r>
          </a:p>
        </p:txBody>
      </p:sp>
      <p:sp>
        <p:nvSpPr>
          <p:cNvPr id="7" name="Text Box 6"/>
          <p:cNvSpPr txBox="1">
            <a:spLocks noChangeArrowheads="1"/>
          </p:cNvSpPr>
          <p:nvPr/>
        </p:nvSpPr>
        <p:spPr bwMode="auto">
          <a:xfrm>
            <a:off x="457200" y="1143000"/>
            <a:ext cx="8153400" cy="4524315"/>
          </a:xfrm>
          <a:prstGeom prst="rect">
            <a:avLst/>
          </a:prstGeom>
          <a:noFill/>
          <a:ln w="9525">
            <a:noFill/>
            <a:miter lim="800000"/>
            <a:headEnd/>
            <a:tailEnd/>
          </a:ln>
          <a:effectLst/>
        </p:spPr>
        <p:txBody>
          <a:bodyPr wrap="square">
            <a:spAutoFit/>
          </a:bodyPr>
          <a:lstStyle/>
          <a:p>
            <a:pPr>
              <a:spcBef>
                <a:spcPct val="50000"/>
              </a:spcBef>
            </a:pPr>
            <a:r>
              <a:rPr lang="en-US" sz="3200" dirty="0"/>
              <a:t>Those agencies which reviewed the application recommended conditions in support of approval of the project or provided no comments.   Therefore, after a thorough analysis and review, Administrative Permit Case Number WADMIN19-0009 and the outdoor community event business license application is being recommended for approval with conditions.</a:t>
            </a:r>
            <a:endParaRPr lang="en-US" sz="3200" dirty="0">
              <a:solidFill>
                <a:schemeClr val="accent2"/>
              </a:solidFill>
            </a:endParaRPr>
          </a:p>
        </p:txBody>
      </p:sp>
    </p:spTree>
    <p:extLst>
      <p:ext uri="{BB962C8B-B14F-4D97-AF65-F5344CB8AC3E}">
        <p14:creationId xmlns:p14="http://schemas.microsoft.com/office/powerpoint/2010/main" val="1055056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US" u="sng" dirty="0" smtClean="0"/>
              <a:t>Condition 1 </a:t>
            </a:r>
            <a:r>
              <a:rPr lang="en-US" u="sng" smtClean="0"/>
              <a:t>(n)</a:t>
            </a:r>
          </a:p>
          <a:p>
            <a:pPr lvl="1"/>
            <a:r>
              <a:rPr lang="en-US" u="sng" smtClean="0"/>
              <a:t>Clean </a:t>
            </a:r>
            <a:r>
              <a:rPr lang="en-US" u="sng" dirty="0" smtClean="0"/>
              <a:t>Up</a:t>
            </a:r>
            <a:r>
              <a:rPr lang="en-US" dirty="0" smtClean="0"/>
              <a:t>: The applicant shall be responsible for total clean-up of the site. The site must be restored back to its pre-festival condition no later than August 27, 2019. The applicant shall contact the Washoe County Planning and Building Division to arrange final site inspection after clean-up is complete.</a:t>
            </a:r>
            <a:endParaRPr lang="en-US" dirty="0"/>
          </a:p>
        </p:txBody>
      </p:sp>
      <p:sp>
        <p:nvSpPr>
          <p:cNvPr id="3" name="Title 2"/>
          <p:cNvSpPr>
            <a:spLocks noGrp="1"/>
          </p:cNvSpPr>
          <p:nvPr>
            <p:ph type="title"/>
          </p:nvPr>
        </p:nvSpPr>
        <p:spPr/>
        <p:txBody>
          <a:bodyPr/>
          <a:lstStyle/>
          <a:p>
            <a:r>
              <a:rPr lang="en-US" dirty="0" smtClean="0"/>
              <a:t>Addendum to Conditions	</a:t>
            </a:r>
            <a:endParaRPr lang="en-US" dirty="0"/>
          </a:p>
        </p:txBody>
      </p:sp>
    </p:spTree>
    <p:extLst>
      <p:ext uri="{BB962C8B-B14F-4D97-AF65-F5344CB8AC3E}">
        <p14:creationId xmlns:p14="http://schemas.microsoft.com/office/powerpoint/2010/main" val="935340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676400" y="110481"/>
            <a:ext cx="6514583" cy="73914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4400" b="1" dirty="0">
                <a:solidFill>
                  <a:schemeClr val="bg1"/>
                </a:solidFill>
                <a:effectLst>
                  <a:outerShdw blurRad="88900" dist="190500" dir="8100000" algn="tr" rotWithShape="0">
                    <a:prstClr val="black">
                      <a:alpha val="90000"/>
                    </a:prstClr>
                  </a:outerShdw>
                </a:effectLst>
              </a:rPr>
              <a:t>Possible Motion</a:t>
            </a:r>
          </a:p>
        </p:txBody>
      </p:sp>
      <p:sp>
        <p:nvSpPr>
          <p:cNvPr id="7" name="Rectangle 3"/>
          <p:cNvSpPr txBox="1">
            <a:spLocks noChangeArrowheads="1"/>
          </p:cNvSpPr>
          <p:nvPr/>
        </p:nvSpPr>
        <p:spPr bwMode="auto">
          <a:xfrm>
            <a:off x="152400" y="1066800"/>
            <a:ext cx="8763000" cy="45402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eaLnBrk="0" fontAlgn="base" hangingPunct="0">
              <a:spcBef>
                <a:spcPct val="0"/>
              </a:spcBef>
              <a:spcAft>
                <a:spcPct val="0"/>
              </a:spcAft>
              <a:defRPr/>
            </a:pPr>
            <a:r>
              <a:rPr lang="en-US" sz="2600" dirty="0"/>
              <a:t>I move that, after giving reasoned consideration to the information contained in the staff report and information received during the public hearing, the Board of Adjustment approve Administrative Permit Case Number WADMIN19-0009 and the outdoor community event business license application for Classical Tahoe, with the business license conditions included at Exhibit A for this matter, having made all relevant findings in accordance with Washoe County Code Section 110.808.25. I further move to authorize the Director of the Planning and Development Division, Community Services Department to issue the outdoor community event business license when all pre-event  conditions have been met.</a:t>
            </a:r>
            <a:endParaRPr kumimoji="0" lang="en-US" sz="2600" b="0" i="0" u="none" strike="noStrike" kern="0" cap="none" spc="0" normalizeH="0" baseline="0" noProof="0" dirty="0">
              <a:ln>
                <a:noFill/>
              </a:ln>
              <a:solidFill>
                <a:srgbClr val="467BB4"/>
              </a:solidFill>
              <a:effectLst/>
              <a:uLnTx/>
              <a:uFillTx/>
            </a:endParaRPr>
          </a:p>
        </p:txBody>
      </p:sp>
    </p:spTree>
    <p:extLst>
      <p:ext uri="{BB962C8B-B14F-4D97-AF65-F5344CB8AC3E}">
        <p14:creationId xmlns:p14="http://schemas.microsoft.com/office/powerpoint/2010/main" val="3387633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2200D7ED-6620-45A0-9F13-862FEFE886A3}">
  <ds:schemaRefs>
    <ds:schemaRef ds:uri="http://schemas.microsoft.com/office/2006/metadata/properties"/>
    <ds:schemaRef ds:uri="http://www.w3.org/XML/1998/namespace"/>
    <ds:schemaRef ds:uri="http://schemas.microsoft.com/sharepoint/v3/fields"/>
    <ds:schemaRef ds:uri="a94d8b85-37e1-4d17-8d55-8b7d207932bb"/>
    <ds:schemaRef ds:uri="http://schemas.microsoft.com/office/infopath/2007/PartnerControls"/>
    <ds:schemaRef ds:uri="http://purl.org/dc/terms/"/>
    <ds:schemaRef ds:uri="http://schemas.openxmlformats.org/package/2006/metadata/core-properties"/>
    <ds:schemaRef ds:uri="http://purl.org/dc/elements/1.1/"/>
    <ds:schemaRef ds:uri="http://schemas.microsoft.com/office/2006/documentManagement/types"/>
    <ds:schemaRef ds:uri="CEA9126C-A9B1-4F4A-855C-DD0F845697D2"/>
    <ds:schemaRef ds:uri="http://schemas.microsoft.com/sharepoint/v3"/>
    <ds:schemaRef ds:uri="http://purl.org/dc/dcmitype/"/>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BDC64AFA-9D40-4A59-8DD4-92F48563661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1445</TotalTime>
  <Words>443</Words>
  <Application>Microsoft Office PowerPoint</Application>
  <PresentationFormat>On-screen Show (4:3)</PresentationFormat>
  <Paragraphs>32</Paragraphs>
  <Slides>10</Slides>
  <Notes>3</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PowerPoint_Template_2015</vt:lpstr>
      <vt:lpstr>PowerPoint Presentation</vt:lpstr>
      <vt:lpstr>Case Description</vt:lpstr>
      <vt:lpstr>Vicinity  Map</vt:lpstr>
      <vt:lpstr>Site  Plan</vt:lpstr>
      <vt:lpstr>Background</vt:lpstr>
      <vt:lpstr>Background</vt:lpstr>
      <vt:lpstr>                                            Notice</vt:lpstr>
      <vt:lpstr>Recommendation</vt:lpstr>
      <vt:lpstr>Addendum to Conditions </vt:lpstr>
      <vt:lpstr>PowerPoint Presentation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48</cp:revision>
  <cp:lastPrinted>2014-10-07T22:54:33Z</cp:lastPrinted>
  <dcterms:created xsi:type="dcterms:W3CDTF">2015-09-25T21:46:02Z</dcterms:created>
  <dcterms:modified xsi:type="dcterms:W3CDTF">2019-06-06T17:37:56Z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